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Lst>
  <p:sldSz cx="18288000" cy="10287000"/>
  <p:notesSz cx="6858000" cy="9144000"/>
  <p:embeddedFontLst>
    <p:embeddedFont>
      <p:font typeface="Thicker Inline" charset="1" panose="00000A00000000000000"/>
      <p:regular r:id="rId12"/>
    </p:embeddedFont>
    <p:embeddedFont>
      <p:font typeface="Helios Extended Bold" charset="1" panose="02000805050000020004"/>
      <p:regular r:id="rId13"/>
    </p:embeddedFont>
    <p:embeddedFont>
      <p:font typeface="Helios Extended" charset="1" panose="02000505040000020004"/>
      <p:regular r:id="rId14"/>
    </p:embeddedFont>
    <p:embeddedFont>
      <p:font typeface="Open Sans Bold" charset="1" panose="020B0806030504020204"/>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18.pn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3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483B5B"/>
        </a:solidFill>
      </p:bgPr>
    </p:bg>
    <p:spTree>
      <p:nvGrpSpPr>
        <p:cNvPr id="1" name=""/>
        <p:cNvGrpSpPr/>
        <p:nvPr/>
      </p:nvGrpSpPr>
      <p:grpSpPr>
        <a:xfrm>
          <a:off x="0" y="0"/>
          <a:ext cx="0" cy="0"/>
          <a:chOff x="0" y="0"/>
          <a:chExt cx="0" cy="0"/>
        </a:xfrm>
      </p:grpSpPr>
      <p:sp>
        <p:nvSpPr>
          <p:cNvPr name="Freeform 2" id="2"/>
          <p:cNvSpPr/>
          <p:nvPr/>
        </p:nvSpPr>
        <p:spPr>
          <a:xfrm flipH="false" flipV="false" rot="0">
            <a:off x="0" y="6316618"/>
            <a:ext cx="18382906" cy="9258300"/>
          </a:xfrm>
          <a:custGeom>
            <a:avLst/>
            <a:gdLst/>
            <a:ahLst/>
            <a:cxnLst/>
            <a:rect r="r" b="b" t="t" l="l"/>
            <a:pathLst>
              <a:path h="9258300" w="18382906">
                <a:moveTo>
                  <a:pt x="0" y="0"/>
                </a:moveTo>
                <a:lnTo>
                  <a:pt x="18382906" y="0"/>
                </a:lnTo>
                <a:lnTo>
                  <a:pt x="18382906"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99437" y="6705492"/>
            <a:ext cx="2065357" cy="1336849"/>
          </a:xfrm>
          <a:custGeom>
            <a:avLst/>
            <a:gdLst/>
            <a:ahLst/>
            <a:cxnLst/>
            <a:rect r="r" b="b" t="t" l="l"/>
            <a:pathLst>
              <a:path h="1336849" w="2065357">
                <a:moveTo>
                  <a:pt x="0" y="0"/>
                </a:moveTo>
                <a:lnTo>
                  <a:pt x="2065357" y="0"/>
                </a:lnTo>
                <a:lnTo>
                  <a:pt x="2065357" y="1336848"/>
                </a:lnTo>
                <a:lnTo>
                  <a:pt x="0" y="13368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588795" y="4786910"/>
            <a:ext cx="3110410" cy="1328993"/>
          </a:xfrm>
          <a:custGeom>
            <a:avLst/>
            <a:gdLst/>
            <a:ahLst/>
            <a:cxnLst/>
            <a:rect r="r" b="b" t="t" l="l"/>
            <a:pathLst>
              <a:path h="1328993" w="3110410">
                <a:moveTo>
                  <a:pt x="0" y="0"/>
                </a:moveTo>
                <a:lnTo>
                  <a:pt x="3110410" y="0"/>
                </a:lnTo>
                <a:lnTo>
                  <a:pt x="3110410" y="1328994"/>
                </a:lnTo>
                <a:lnTo>
                  <a:pt x="0" y="13289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636248" y="6611312"/>
            <a:ext cx="3110410" cy="1334649"/>
          </a:xfrm>
          <a:custGeom>
            <a:avLst/>
            <a:gdLst/>
            <a:ahLst/>
            <a:cxnLst/>
            <a:rect r="r" b="b" t="t" l="l"/>
            <a:pathLst>
              <a:path h="1334649" w="3110410">
                <a:moveTo>
                  <a:pt x="0" y="0"/>
                </a:moveTo>
                <a:lnTo>
                  <a:pt x="3110410" y="0"/>
                </a:lnTo>
                <a:lnTo>
                  <a:pt x="3110410" y="1334649"/>
                </a:lnTo>
                <a:lnTo>
                  <a:pt x="0" y="13346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1828206">
            <a:off x="3847835" y="4761507"/>
            <a:ext cx="424677" cy="404770"/>
            <a:chOff x="0" y="0"/>
            <a:chExt cx="812800" cy="774700"/>
          </a:xfrm>
        </p:grpSpPr>
        <p:sp>
          <p:nvSpPr>
            <p:cNvPr name="Freeform 7" id="7"/>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E0D2C9"/>
            </a:solidFill>
          </p:spPr>
        </p:sp>
        <p:sp>
          <p:nvSpPr>
            <p:cNvPr name="TextBox 8" id="8"/>
            <p:cNvSpPr txBox="true"/>
            <p:nvPr/>
          </p:nvSpPr>
          <p:spPr>
            <a:xfrm>
              <a:off x="228600" y="219075"/>
              <a:ext cx="355600" cy="390525"/>
            </a:xfrm>
            <a:prstGeom prst="rect">
              <a:avLst/>
            </a:prstGeom>
          </p:spPr>
          <p:txBody>
            <a:bodyPr anchor="ctr" rtlCol="false" tIns="65207" lIns="65207" bIns="65207" rIns="65207"/>
            <a:lstStyle/>
            <a:p>
              <a:pPr algn="ctr">
                <a:lnSpc>
                  <a:spcPts val="2660"/>
                </a:lnSpc>
              </a:pPr>
            </a:p>
          </p:txBody>
        </p:sp>
      </p:grpSp>
      <p:sp>
        <p:nvSpPr>
          <p:cNvPr name="TextBox 9" id="9"/>
          <p:cNvSpPr txBox="true"/>
          <p:nvPr/>
        </p:nvSpPr>
        <p:spPr>
          <a:xfrm rot="0">
            <a:off x="1365809" y="1160010"/>
            <a:ext cx="15954401" cy="4085991"/>
          </a:xfrm>
          <a:prstGeom prst="rect">
            <a:avLst/>
          </a:prstGeom>
        </p:spPr>
        <p:txBody>
          <a:bodyPr anchor="t" rtlCol="false" tIns="0" lIns="0" bIns="0" rIns="0">
            <a:spAutoFit/>
          </a:bodyPr>
          <a:lstStyle/>
          <a:p>
            <a:pPr algn="ctr">
              <a:lnSpc>
                <a:spcPts val="17822"/>
              </a:lnSpc>
            </a:pPr>
            <a:r>
              <a:rPr lang="en-US" sz="12730">
                <a:solidFill>
                  <a:srgbClr val="FC7E0D"/>
                </a:solidFill>
                <a:latin typeface="Thicker Inline"/>
                <a:ea typeface="Thicker Inline"/>
                <a:cs typeface="Thicker Inline"/>
                <a:sym typeface="Thicker Inline"/>
              </a:rPr>
              <a:t>Beyond the Horizon</a:t>
            </a:r>
          </a:p>
        </p:txBody>
      </p:sp>
      <p:sp>
        <p:nvSpPr>
          <p:cNvPr name="TextBox 10" id="10"/>
          <p:cNvSpPr txBox="true"/>
          <p:nvPr/>
        </p:nvSpPr>
        <p:spPr>
          <a:xfrm rot="0">
            <a:off x="4345814" y="3121541"/>
            <a:ext cx="9994391" cy="1842351"/>
          </a:xfrm>
          <a:prstGeom prst="rect">
            <a:avLst/>
          </a:prstGeom>
        </p:spPr>
        <p:txBody>
          <a:bodyPr anchor="t" rtlCol="false" tIns="0" lIns="0" bIns="0" rIns="0">
            <a:spAutoFit/>
          </a:bodyPr>
          <a:lstStyle/>
          <a:p>
            <a:pPr algn="ctr">
              <a:lnSpc>
                <a:spcPts val="7055"/>
              </a:lnSpc>
            </a:pPr>
            <a:r>
              <a:rPr lang="en-US" sz="5039" b="true">
                <a:solidFill>
                  <a:srgbClr val="E0D2C9"/>
                </a:solidFill>
                <a:latin typeface="Helios Extended Bold"/>
                <a:ea typeface="Helios Extended Bold"/>
                <a:cs typeface="Helios Extended Bold"/>
                <a:sym typeface="Helios Extended Bold"/>
              </a:rPr>
              <a:t>The Polish Legacy of 2148</a:t>
            </a:r>
          </a:p>
        </p:txBody>
      </p:sp>
      <p:grpSp>
        <p:nvGrpSpPr>
          <p:cNvPr name="Group 11" id="11"/>
          <p:cNvGrpSpPr/>
          <p:nvPr/>
        </p:nvGrpSpPr>
        <p:grpSpPr>
          <a:xfrm rot="1947995">
            <a:off x="14415659" y="4656377"/>
            <a:ext cx="424677" cy="404770"/>
            <a:chOff x="0" y="0"/>
            <a:chExt cx="812800" cy="774700"/>
          </a:xfrm>
        </p:grpSpPr>
        <p:sp>
          <p:nvSpPr>
            <p:cNvPr name="Freeform 12" id="12"/>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E0D2C9"/>
            </a:solidFill>
          </p:spPr>
        </p:sp>
        <p:sp>
          <p:nvSpPr>
            <p:cNvPr name="TextBox 13" id="13"/>
            <p:cNvSpPr txBox="true"/>
            <p:nvPr/>
          </p:nvSpPr>
          <p:spPr>
            <a:xfrm>
              <a:off x="228600" y="219075"/>
              <a:ext cx="355600" cy="390525"/>
            </a:xfrm>
            <a:prstGeom prst="rect">
              <a:avLst/>
            </a:prstGeom>
          </p:spPr>
          <p:txBody>
            <a:bodyPr anchor="ctr" rtlCol="false" tIns="65207" lIns="65207" bIns="65207" rIns="65207"/>
            <a:lstStyle/>
            <a:p>
              <a:pPr algn="ctr">
                <a:lnSpc>
                  <a:spcPts val="2660"/>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483B5B"/>
        </a:solidFill>
      </p:bgPr>
    </p:bg>
    <p:spTree>
      <p:nvGrpSpPr>
        <p:cNvPr id="1" name=""/>
        <p:cNvGrpSpPr/>
        <p:nvPr/>
      </p:nvGrpSpPr>
      <p:grpSpPr>
        <a:xfrm>
          <a:off x="0" y="0"/>
          <a:ext cx="0" cy="0"/>
          <a:chOff x="0" y="0"/>
          <a:chExt cx="0" cy="0"/>
        </a:xfrm>
      </p:grpSpPr>
      <p:sp>
        <p:nvSpPr>
          <p:cNvPr name="Freeform 2" id="2"/>
          <p:cNvSpPr/>
          <p:nvPr/>
        </p:nvSpPr>
        <p:spPr>
          <a:xfrm flipH="false" flipV="false" rot="2570433">
            <a:off x="11588078" y="28985"/>
            <a:ext cx="9489425" cy="14299133"/>
          </a:xfrm>
          <a:custGeom>
            <a:avLst/>
            <a:gdLst/>
            <a:ahLst/>
            <a:cxnLst/>
            <a:rect r="r" b="b" t="t" l="l"/>
            <a:pathLst>
              <a:path h="14299133" w="9489425">
                <a:moveTo>
                  <a:pt x="0" y="0"/>
                </a:moveTo>
                <a:lnTo>
                  <a:pt x="9489425" y="0"/>
                </a:lnTo>
                <a:lnTo>
                  <a:pt x="9489425" y="14299133"/>
                </a:lnTo>
                <a:lnTo>
                  <a:pt x="0" y="142991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453875" y="528367"/>
            <a:ext cx="2886450" cy="2941605"/>
          </a:xfrm>
          <a:custGeom>
            <a:avLst/>
            <a:gdLst/>
            <a:ahLst/>
            <a:cxnLst/>
            <a:rect r="r" b="b" t="t" l="l"/>
            <a:pathLst>
              <a:path h="2941605" w="2886450">
                <a:moveTo>
                  <a:pt x="0" y="0"/>
                </a:moveTo>
                <a:lnTo>
                  <a:pt x="2886450" y="0"/>
                </a:lnTo>
                <a:lnTo>
                  <a:pt x="2886450" y="2941605"/>
                </a:lnTo>
                <a:lnTo>
                  <a:pt x="0" y="2941605"/>
                </a:lnTo>
                <a:lnTo>
                  <a:pt x="0" y="0"/>
                </a:lnTo>
                <a:close/>
              </a:path>
            </a:pathLst>
          </a:custGeom>
          <a:blipFill>
            <a:blip r:embed="rId4"/>
            <a:stretch>
              <a:fillRect l="0" t="0" r="0" b="0"/>
            </a:stretch>
          </a:blipFill>
        </p:spPr>
      </p:sp>
      <p:sp>
        <p:nvSpPr>
          <p:cNvPr name="AutoShape 4" id="4"/>
          <p:cNvSpPr/>
          <p:nvPr/>
        </p:nvSpPr>
        <p:spPr>
          <a:xfrm>
            <a:off x="203962" y="2018219"/>
            <a:ext cx="10981169" cy="19050"/>
          </a:xfrm>
          <a:prstGeom prst="line">
            <a:avLst/>
          </a:prstGeom>
          <a:ln cap="flat" w="38100">
            <a:solidFill>
              <a:srgbClr val="FC7E0D"/>
            </a:solidFill>
            <a:prstDash val="solid"/>
            <a:headEnd type="diamond" len="lg" w="lg"/>
            <a:tailEnd type="diamond" len="lg" w="lg"/>
          </a:ln>
        </p:spPr>
      </p:sp>
      <p:sp>
        <p:nvSpPr>
          <p:cNvPr name="Freeform 5" id="5"/>
          <p:cNvSpPr/>
          <p:nvPr/>
        </p:nvSpPr>
        <p:spPr>
          <a:xfrm flipH="false" flipV="false" rot="5400000">
            <a:off x="12820461" y="5375265"/>
            <a:ext cx="3940394" cy="5099333"/>
          </a:xfrm>
          <a:custGeom>
            <a:avLst/>
            <a:gdLst/>
            <a:ahLst/>
            <a:cxnLst/>
            <a:rect r="r" b="b" t="t" l="l"/>
            <a:pathLst>
              <a:path h="5099333" w="3940394">
                <a:moveTo>
                  <a:pt x="0" y="0"/>
                </a:moveTo>
                <a:lnTo>
                  <a:pt x="3940394" y="0"/>
                </a:lnTo>
                <a:lnTo>
                  <a:pt x="3940394" y="5099333"/>
                </a:lnTo>
                <a:lnTo>
                  <a:pt x="0" y="50993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2623556" y="6300961"/>
            <a:ext cx="4348474" cy="3321541"/>
          </a:xfrm>
          <a:custGeom>
            <a:avLst/>
            <a:gdLst/>
            <a:ahLst/>
            <a:cxnLst/>
            <a:rect r="r" b="b" t="t" l="l"/>
            <a:pathLst>
              <a:path h="3321541" w="4348474">
                <a:moveTo>
                  <a:pt x="0" y="0"/>
                </a:moveTo>
                <a:lnTo>
                  <a:pt x="4348475" y="0"/>
                </a:lnTo>
                <a:lnTo>
                  <a:pt x="4348475" y="3321541"/>
                </a:lnTo>
                <a:lnTo>
                  <a:pt x="0" y="3321541"/>
                </a:lnTo>
                <a:lnTo>
                  <a:pt x="0" y="0"/>
                </a:lnTo>
                <a:close/>
              </a:path>
            </a:pathLst>
          </a:custGeom>
          <a:blipFill>
            <a:blip r:embed="rId7">
              <a:extLst>
                <a:ext uri="{96DAC541-7B7A-43D3-8B79-37D633B846F1}">
                  <asvg:svgBlip xmlns:asvg="http://schemas.microsoft.com/office/drawing/2016/SVG/main" r:embed="rId8"/>
                </a:ext>
              </a:extLst>
            </a:blip>
            <a:stretch>
              <a:fillRect l="-3731" t="-2215" r="-34791" b="0"/>
            </a:stretch>
          </a:blipFill>
        </p:spPr>
      </p:sp>
      <p:sp>
        <p:nvSpPr>
          <p:cNvPr name="Freeform 7" id="7"/>
          <p:cNvSpPr/>
          <p:nvPr/>
        </p:nvSpPr>
        <p:spPr>
          <a:xfrm flipH="false" flipV="false" rot="2431161">
            <a:off x="15192351" y="5972213"/>
            <a:ext cx="2811135" cy="704643"/>
          </a:xfrm>
          <a:custGeom>
            <a:avLst/>
            <a:gdLst/>
            <a:ahLst/>
            <a:cxnLst/>
            <a:rect r="r" b="b" t="t" l="l"/>
            <a:pathLst>
              <a:path h="704643" w="2811135">
                <a:moveTo>
                  <a:pt x="0" y="0"/>
                </a:moveTo>
                <a:lnTo>
                  <a:pt x="2811135" y="0"/>
                </a:lnTo>
                <a:lnTo>
                  <a:pt x="2811135" y="704643"/>
                </a:lnTo>
                <a:lnTo>
                  <a:pt x="0" y="70464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6422717">
            <a:off x="977601" y="6993445"/>
            <a:ext cx="8806997" cy="8972926"/>
          </a:xfrm>
          <a:custGeom>
            <a:avLst/>
            <a:gdLst/>
            <a:ahLst/>
            <a:cxnLst/>
            <a:rect r="r" b="b" t="t" l="l"/>
            <a:pathLst>
              <a:path h="8972926" w="8806997">
                <a:moveTo>
                  <a:pt x="0" y="0"/>
                </a:moveTo>
                <a:lnTo>
                  <a:pt x="8806996" y="0"/>
                </a:lnTo>
                <a:lnTo>
                  <a:pt x="8806996" y="8972925"/>
                </a:lnTo>
                <a:lnTo>
                  <a:pt x="0" y="8972925"/>
                </a:lnTo>
                <a:lnTo>
                  <a:pt x="0" y="0"/>
                </a:lnTo>
                <a:close/>
              </a:path>
            </a:pathLst>
          </a:custGeom>
          <a:blipFill>
            <a:blip r:embed="rId11"/>
            <a:stretch>
              <a:fillRect l="0" t="0" r="0" b="0"/>
            </a:stretch>
          </a:blipFill>
        </p:spPr>
      </p:sp>
      <p:sp>
        <p:nvSpPr>
          <p:cNvPr name="TextBox 9" id="9"/>
          <p:cNvSpPr txBox="true"/>
          <p:nvPr/>
        </p:nvSpPr>
        <p:spPr>
          <a:xfrm rot="0">
            <a:off x="457025" y="2265869"/>
            <a:ext cx="10728105" cy="4414509"/>
          </a:xfrm>
          <a:prstGeom prst="rect">
            <a:avLst/>
          </a:prstGeom>
        </p:spPr>
        <p:txBody>
          <a:bodyPr anchor="t" rtlCol="false" tIns="0" lIns="0" bIns="0" rIns="0">
            <a:spAutoFit/>
          </a:bodyPr>
          <a:lstStyle/>
          <a:p>
            <a:pPr algn="l">
              <a:lnSpc>
                <a:spcPts val="3916"/>
              </a:lnSpc>
            </a:pPr>
            <a:r>
              <a:rPr lang="en-US" sz="2797">
                <a:solidFill>
                  <a:srgbClr val="FFFFFF"/>
                </a:solidFill>
                <a:latin typeface="Helios Extended"/>
                <a:ea typeface="Helios Extended"/>
                <a:cs typeface="Helios Extended"/>
                <a:sym typeface="Helios Extended"/>
              </a:rPr>
              <a:t>Year 2148. Humanity's technology has advanced to explore the farthest reaches of the Milky Way. In "Pirx Mission," you’ll join Dr. Mikołaj Cieslak of the International Academy of Space Sciences as he leads </a:t>
            </a:r>
          </a:p>
          <a:p>
            <a:pPr algn="l">
              <a:lnSpc>
                <a:spcPts val="3916"/>
              </a:lnSpc>
            </a:pPr>
            <a:r>
              <a:rPr lang="en-US" sz="2797">
                <a:solidFill>
                  <a:srgbClr val="FFFFFF"/>
                </a:solidFill>
                <a:latin typeface="Helios Extended"/>
                <a:ea typeface="Helios Extended"/>
                <a:cs typeface="Helios Extended"/>
                <a:sym typeface="Helios Extended"/>
              </a:rPr>
              <a:t>a groundbreaking mission to the exoplanet Pirx. </a:t>
            </a:r>
          </a:p>
          <a:p>
            <a:pPr algn="l">
              <a:lnSpc>
                <a:spcPts val="3916"/>
              </a:lnSpc>
              <a:spcBef>
                <a:spcPct val="0"/>
              </a:spcBef>
            </a:pPr>
            <a:r>
              <a:rPr lang="en-US" sz="2797">
                <a:solidFill>
                  <a:srgbClr val="FFFFFF"/>
                </a:solidFill>
                <a:latin typeface="Helios Extended"/>
                <a:ea typeface="Helios Extended"/>
                <a:cs typeface="Helios Extended"/>
                <a:sym typeface="Helios Extended"/>
              </a:rPr>
              <a:t>Explore the mysteries of this distant world and uncover the rich legacy of Poland’s contributions to extraterresial exploration. Are you ready to take part in shaping the future of humanity in the cosmos?</a:t>
            </a:r>
          </a:p>
        </p:txBody>
      </p:sp>
      <p:sp>
        <p:nvSpPr>
          <p:cNvPr name="TextBox 10" id="10"/>
          <p:cNvSpPr txBox="true"/>
          <p:nvPr/>
        </p:nvSpPr>
        <p:spPr>
          <a:xfrm rot="0">
            <a:off x="203929" y="433117"/>
            <a:ext cx="13865402" cy="1280161"/>
          </a:xfrm>
          <a:prstGeom prst="rect">
            <a:avLst/>
          </a:prstGeom>
        </p:spPr>
        <p:txBody>
          <a:bodyPr anchor="t" rtlCol="false" tIns="0" lIns="0" bIns="0" rIns="0">
            <a:spAutoFit/>
          </a:bodyPr>
          <a:lstStyle/>
          <a:p>
            <a:pPr algn="l">
              <a:lnSpc>
                <a:spcPts val="5039"/>
              </a:lnSpc>
              <a:spcBef>
                <a:spcPct val="0"/>
              </a:spcBef>
            </a:pPr>
            <a:r>
              <a:rPr lang="en-US" sz="3599">
                <a:solidFill>
                  <a:srgbClr val="FC7E0D"/>
                </a:solidFill>
                <a:latin typeface="Helios Extended"/>
                <a:ea typeface="Helios Extended"/>
                <a:cs typeface="Helios Extended"/>
                <a:sym typeface="Helios Extended"/>
              </a:rPr>
              <a:t>“Beyond the Horizon: The Polish Legacy of 2148” transports players to a future beyond our solar system.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483B5B"/>
        </a:solidFill>
      </p:bgPr>
    </p:bg>
    <p:spTree>
      <p:nvGrpSpPr>
        <p:cNvPr id="1" name=""/>
        <p:cNvGrpSpPr/>
        <p:nvPr/>
      </p:nvGrpSpPr>
      <p:grpSpPr>
        <a:xfrm>
          <a:off x="0" y="0"/>
          <a:ext cx="0" cy="0"/>
          <a:chOff x="0" y="0"/>
          <a:chExt cx="0" cy="0"/>
        </a:xfrm>
      </p:grpSpPr>
      <p:grpSp>
        <p:nvGrpSpPr>
          <p:cNvPr name="Group 2" id="2"/>
          <p:cNvGrpSpPr/>
          <p:nvPr/>
        </p:nvGrpSpPr>
        <p:grpSpPr>
          <a:xfrm rot="0">
            <a:off x="1041941" y="4879766"/>
            <a:ext cx="5227886" cy="2557507"/>
            <a:chOff x="0" y="0"/>
            <a:chExt cx="1376892" cy="673582"/>
          </a:xfrm>
        </p:grpSpPr>
        <p:sp>
          <p:nvSpPr>
            <p:cNvPr name="Freeform 3" id="3"/>
            <p:cNvSpPr/>
            <p:nvPr/>
          </p:nvSpPr>
          <p:spPr>
            <a:xfrm flipH="false" flipV="false" rot="0">
              <a:off x="0" y="0"/>
              <a:ext cx="1376892" cy="673582"/>
            </a:xfrm>
            <a:custGeom>
              <a:avLst/>
              <a:gdLst/>
              <a:ahLst/>
              <a:cxnLst/>
              <a:rect r="r" b="b" t="t" l="l"/>
              <a:pathLst>
                <a:path h="673582" w="1376892">
                  <a:moveTo>
                    <a:pt x="0" y="0"/>
                  </a:moveTo>
                  <a:lnTo>
                    <a:pt x="1376892" y="0"/>
                  </a:lnTo>
                  <a:lnTo>
                    <a:pt x="1376892" y="673582"/>
                  </a:lnTo>
                  <a:lnTo>
                    <a:pt x="0" y="673582"/>
                  </a:lnTo>
                  <a:close/>
                </a:path>
              </a:pathLst>
            </a:custGeom>
            <a:solidFill>
              <a:srgbClr val="C0C0C0"/>
            </a:solidFill>
          </p:spPr>
        </p:sp>
        <p:sp>
          <p:nvSpPr>
            <p:cNvPr name="TextBox 4" id="4"/>
            <p:cNvSpPr txBox="true"/>
            <p:nvPr/>
          </p:nvSpPr>
          <p:spPr>
            <a:xfrm>
              <a:off x="0" y="-47625"/>
              <a:ext cx="1376892" cy="721207"/>
            </a:xfrm>
            <a:prstGeom prst="rect">
              <a:avLst/>
            </a:prstGeom>
          </p:spPr>
          <p:txBody>
            <a:bodyPr anchor="ctr" rtlCol="false" tIns="50800" lIns="50800" bIns="50800" rIns="50800"/>
            <a:lstStyle/>
            <a:p>
              <a:pPr algn="ctr">
                <a:lnSpc>
                  <a:spcPts val="2660"/>
                </a:lnSpc>
              </a:pPr>
            </a:p>
          </p:txBody>
        </p:sp>
      </p:grpSp>
      <p:sp>
        <p:nvSpPr>
          <p:cNvPr name="Freeform 5" id="5"/>
          <p:cNvSpPr/>
          <p:nvPr/>
        </p:nvSpPr>
        <p:spPr>
          <a:xfrm flipH="false" flipV="false" rot="0">
            <a:off x="515642" y="4489241"/>
            <a:ext cx="6280484" cy="3086100"/>
          </a:xfrm>
          <a:custGeom>
            <a:avLst/>
            <a:gdLst/>
            <a:ahLst/>
            <a:cxnLst/>
            <a:rect r="r" b="b" t="t" l="l"/>
            <a:pathLst>
              <a:path h="3086100" w="6280484">
                <a:moveTo>
                  <a:pt x="0" y="0"/>
                </a:moveTo>
                <a:lnTo>
                  <a:pt x="6280484" y="0"/>
                </a:lnTo>
                <a:lnTo>
                  <a:pt x="6280484" y="3086100"/>
                </a:lnTo>
                <a:lnTo>
                  <a:pt x="0" y="3086100"/>
                </a:lnTo>
                <a:lnTo>
                  <a:pt x="0" y="0"/>
                </a:lnTo>
                <a:close/>
              </a:path>
            </a:pathLst>
          </a:custGeom>
          <a:blipFill>
            <a:blip r:embed="rId2"/>
            <a:stretch>
              <a:fillRect l="0" t="0" r="0" b="0"/>
            </a:stretch>
          </a:blipFill>
        </p:spPr>
      </p:sp>
      <p:sp>
        <p:nvSpPr>
          <p:cNvPr name="TextBox 6" id="6"/>
          <p:cNvSpPr txBox="true"/>
          <p:nvPr/>
        </p:nvSpPr>
        <p:spPr>
          <a:xfrm rot="0">
            <a:off x="803026" y="2869287"/>
            <a:ext cx="13645533" cy="614692"/>
          </a:xfrm>
          <a:prstGeom prst="rect">
            <a:avLst/>
          </a:prstGeom>
        </p:spPr>
        <p:txBody>
          <a:bodyPr anchor="t" rtlCol="false" tIns="0" lIns="0" bIns="0" rIns="0">
            <a:spAutoFit/>
          </a:bodyPr>
          <a:lstStyle/>
          <a:p>
            <a:pPr algn="l">
              <a:lnSpc>
                <a:spcPts val="4794"/>
              </a:lnSpc>
              <a:spcBef>
                <a:spcPct val="0"/>
              </a:spcBef>
            </a:pPr>
            <a:r>
              <a:rPr lang="en-US" b="true" sz="3424">
                <a:solidFill>
                  <a:srgbClr val="FCEDE8"/>
                </a:solidFill>
                <a:latin typeface="Helios Extended Bold"/>
                <a:ea typeface="Helios Extended Bold"/>
                <a:cs typeface="Helios Extended Bold"/>
                <a:sym typeface="Helios Extended Bold"/>
              </a:rPr>
              <a:t>Explore distant planets, conduct experiments</a:t>
            </a:r>
          </a:p>
        </p:txBody>
      </p:sp>
      <p:sp>
        <p:nvSpPr>
          <p:cNvPr name="Freeform 7" id="7"/>
          <p:cNvSpPr/>
          <p:nvPr/>
        </p:nvSpPr>
        <p:spPr>
          <a:xfrm flipH="false" flipV="false" rot="6800961">
            <a:off x="12598970" y="4733876"/>
            <a:ext cx="1586279" cy="1616590"/>
          </a:xfrm>
          <a:custGeom>
            <a:avLst/>
            <a:gdLst/>
            <a:ahLst/>
            <a:cxnLst/>
            <a:rect r="r" b="b" t="t" l="l"/>
            <a:pathLst>
              <a:path h="1616590" w="1586279">
                <a:moveTo>
                  <a:pt x="0" y="0"/>
                </a:moveTo>
                <a:lnTo>
                  <a:pt x="1586279" y="0"/>
                </a:lnTo>
                <a:lnTo>
                  <a:pt x="1586279" y="1616590"/>
                </a:lnTo>
                <a:lnTo>
                  <a:pt x="0" y="1616590"/>
                </a:lnTo>
                <a:lnTo>
                  <a:pt x="0" y="0"/>
                </a:lnTo>
                <a:close/>
              </a:path>
            </a:pathLst>
          </a:custGeom>
          <a:blipFill>
            <a:blip r:embed="rId3"/>
            <a:stretch>
              <a:fillRect l="0" t="0" r="0" b="0"/>
            </a:stretch>
          </a:blipFill>
        </p:spPr>
      </p:sp>
      <p:sp>
        <p:nvSpPr>
          <p:cNvPr name="Freeform 8" id="8"/>
          <p:cNvSpPr/>
          <p:nvPr/>
        </p:nvSpPr>
        <p:spPr>
          <a:xfrm flipH="false" flipV="false" rot="0">
            <a:off x="13576165" y="6467006"/>
            <a:ext cx="3374787" cy="3383245"/>
          </a:xfrm>
          <a:custGeom>
            <a:avLst/>
            <a:gdLst/>
            <a:ahLst/>
            <a:cxnLst/>
            <a:rect r="r" b="b" t="t" l="l"/>
            <a:pathLst>
              <a:path h="3383245" w="3374787">
                <a:moveTo>
                  <a:pt x="0" y="0"/>
                </a:moveTo>
                <a:lnTo>
                  <a:pt x="3374787" y="0"/>
                </a:lnTo>
                <a:lnTo>
                  <a:pt x="3374787" y="3383245"/>
                </a:lnTo>
                <a:lnTo>
                  <a:pt x="0" y="3383245"/>
                </a:lnTo>
                <a:lnTo>
                  <a:pt x="0" y="0"/>
                </a:lnTo>
                <a:close/>
              </a:path>
            </a:pathLst>
          </a:custGeom>
          <a:blipFill>
            <a:blip r:embed="rId4"/>
            <a:stretch>
              <a:fillRect l="0" t="0" r="0" b="0"/>
            </a:stretch>
          </a:blipFill>
        </p:spPr>
      </p:sp>
      <p:sp>
        <p:nvSpPr>
          <p:cNvPr name="Freeform 9" id="9"/>
          <p:cNvSpPr/>
          <p:nvPr/>
        </p:nvSpPr>
        <p:spPr>
          <a:xfrm flipH="false" flipV="false" rot="4443193">
            <a:off x="15329528" y="685192"/>
            <a:ext cx="4307371" cy="5574245"/>
          </a:xfrm>
          <a:custGeom>
            <a:avLst/>
            <a:gdLst/>
            <a:ahLst/>
            <a:cxnLst/>
            <a:rect r="r" b="b" t="t" l="l"/>
            <a:pathLst>
              <a:path h="5574245" w="4307371">
                <a:moveTo>
                  <a:pt x="0" y="0"/>
                </a:moveTo>
                <a:lnTo>
                  <a:pt x="4307371" y="0"/>
                </a:lnTo>
                <a:lnTo>
                  <a:pt x="4307371" y="5574245"/>
                </a:lnTo>
                <a:lnTo>
                  <a:pt x="0" y="55742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553202" y="530988"/>
            <a:ext cx="17181597" cy="1423423"/>
          </a:xfrm>
          <a:prstGeom prst="rect">
            <a:avLst/>
          </a:prstGeom>
        </p:spPr>
        <p:txBody>
          <a:bodyPr anchor="t" rtlCol="false" tIns="0" lIns="0" bIns="0" rIns="0">
            <a:spAutoFit/>
          </a:bodyPr>
          <a:lstStyle/>
          <a:p>
            <a:pPr algn="l">
              <a:lnSpc>
                <a:spcPts val="5642"/>
              </a:lnSpc>
              <a:spcBef>
                <a:spcPct val="0"/>
              </a:spcBef>
            </a:pPr>
            <a:r>
              <a:rPr lang="en-US" sz="4030">
                <a:solidFill>
                  <a:srgbClr val="FFFFFF"/>
                </a:solidFill>
                <a:latin typeface="Helios Extended"/>
                <a:ea typeface="Helios Extended"/>
                <a:cs typeface="Helios Extended"/>
                <a:sym typeface="Helios Extended"/>
              </a:rPr>
              <a:t>Discover a diverse array of knowledge and exciting modes to suit every player's interest</a:t>
            </a:r>
          </a:p>
        </p:txBody>
      </p:sp>
      <p:sp>
        <p:nvSpPr>
          <p:cNvPr name="Freeform 11" id="11"/>
          <p:cNvSpPr/>
          <p:nvPr/>
        </p:nvSpPr>
        <p:spPr>
          <a:xfrm flipH="false" flipV="false" rot="-956806">
            <a:off x="15234424" y="1875191"/>
            <a:ext cx="3433056" cy="3433056"/>
          </a:xfrm>
          <a:custGeom>
            <a:avLst/>
            <a:gdLst/>
            <a:ahLst/>
            <a:cxnLst/>
            <a:rect r="r" b="b" t="t" l="l"/>
            <a:pathLst>
              <a:path h="3433056" w="3433056">
                <a:moveTo>
                  <a:pt x="0" y="0"/>
                </a:moveTo>
                <a:lnTo>
                  <a:pt x="3433056" y="0"/>
                </a:lnTo>
                <a:lnTo>
                  <a:pt x="3433056" y="3433056"/>
                </a:lnTo>
                <a:lnTo>
                  <a:pt x="0" y="343305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7565893" y="3807006"/>
            <a:ext cx="4769766" cy="4068785"/>
          </a:xfrm>
          <a:prstGeom prst="rect">
            <a:avLst/>
          </a:prstGeom>
        </p:spPr>
        <p:txBody>
          <a:bodyPr anchor="t" rtlCol="false" tIns="0" lIns="0" bIns="0" rIns="0">
            <a:spAutoFit/>
          </a:bodyPr>
          <a:lstStyle/>
          <a:p>
            <a:pPr algn="l">
              <a:lnSpc>
                <a:spcPts val="4321"/>
              </a:lnSpc>
            </a:pPr>
            <a:r>
              <a:rPr lang="en-US" sz="3086">
                <a:solidFill>
                  <a:srgbClr val="E0D2C9"/>
                </a:solidFill>
                <a:latin typeface="Helios Extended"/>
                <a:ea typeface="Helios Extended"/>
                <a:cs typeface="Helios Extended"/>
                <a:sym typeface="Helios Extended"/>
              </a:rPr>
              <a:t>8-bit exploration mode</a:t>
            </a:r>
          </a:p>
          <a:p>
            <a:pPr algn="l">
              <a:lnSpc>
                <a:spcPts val="3901"/>
              </a:lnSpc>
              <a:spcBef>
                <a:spcPct val="0"/>
              </a:spcBef>
            </a:pPr>
            <a:r>
              <a:rPr lang="en-US" sz="2786">
                <a:solidFill>
                  <a:srgbClr val="E0D2C9"/>
                </a:solidFill>
                <a:latin typeface="Helios Extended"/>
                <a:ea typeface="Helios Extended"/>
                <a:cs typeface="Helios Extended"/>
                <a:sym typeface="Helios Extended"/>
              </a:rPr>
              <a:t>Explore far from home planet Pirx, collect and analyze data, survive to expand our understanding of the universe</a:t>
            </a:r>
          </a:p>
        </p:txBody>
      </p:sp>
      <p:sp>
        <p:nvSpPr>
          <p:cNvPr name="TextBox 13" id="13"/>
          <p:cNvSpPr txBox="true"/>
          <p:nvPr/>
        </p:nvSpPr>
        <p:spPr>
          <a:xfrm rot="0">
            <a:off x="515642" y="4145555"/>
            <a:ext cx="6975167" cy="309902"/>
          </a:xfrm>
          <a:prstGeom prst="rect">
            <a:avLst/>
          </a:prstGeom>
        </p:spPr>
        <p:txBody>
          <a:bodyPr anchor="t" rtlCol="false" tIns="0" lIns="0" bIns="0" rIns="0">
            <a:spAutoFit/>
          </a:bodyPr>
          <a:lstStyle/>
          <a:p>
            <a:pPr algn="l">
              <a:lnSpc>
                <a:spcPts val="2450"/>
              </a:lnSpc>
              <a:spcBef>
                <a:spcPct val="0"/>
              </a:spcBef>
            </a:pPr>
            <a:r>
              <a:rPr lang="en-US" sz="1750">
                <a:solidFill>
                  <a:srgbClr val="E0D2C9"/>
                </a:solidFill>
                <a:latin typeface="Helios Extended"/>
                <a:ea typeface="Helios Extended"/>
                <a:cs typeface="Helios Extended"/>
                <a:sym typeface="Helios Extended"/>
              </a:rPr>
              <a:t>concept art</a:t>
            </a:r>
          </a:p>
        </p:txBody>
      </p:sp>
      <p:sp>
        <p:nvSpPr>
          <p:cNvPr name="AutoShape 14" id="14"/>
          <p:cNvSpPr/>
          <p:nvPr/>
        </p:nvSpPr>
        <p:spPr>
          <a:xfrm>
            <a:off x="803026" y="2287785"/>
            <a:ext cx="6492240" cy="0"/>
          </a:xfrm>
          <a:prstGeom prst="line">
            <a:avLst/>
          </a:prstGeom>
          <a:ln cap="flat" w="38100">
            <a:solidFill>
              <a:srgbClr val="FC7E0D"/>
            </a:solidFill>
            <a:prstDash val="solid"/>
            <a:headEnd type="diamond" len="lg" w="lg"/>
            <a:tailEnd type="diamond" len="lg" w="lg"/>
          </a:ln>
        </p:spPr>
      </p:sp>
      <p:sp>
        <p:nvSpPr>
          <p:cNvPr name="TextBox 15" id="15"/>
          <p:cNvSpPr txBox="true"/>
          <p:nvPr/>
        </p:nvSpPr>
        <p:spPr>
          <a:xfrm rot="0">
            <a:off x="501986" y="8237741"/>
            <a:ext cx="12588279" cy="1264380"/>
          </a:xfrm>
          <a:prstGeom prst="rect">
            <a:avLst/>
          </a:prstGeom>
        </p:spPr>
        <p:txBody>
          <a:bodyPr anchor="t" rtlCol="false" tIns="0" lIns="0" bIns="0" rIns="0">
            <a:spAutoFit/>
          </a:bodyPr>
          <a:lstStyle/>
          <a:p>
            <a:pPr algn="l">
              <a:lnSpc>
                <a:spcPts val="3301"/>
              </a:lnSpc>
              <a:spcBef>
                <a:spcPct val="0"/>
              </a:spcBef>
            </a:pPr>
            <a:r>
              <a:rPr lang="en-US" sz="2358">
                <a:solidFill>
                  <a:srgbClr val="FC7E0D"/>
                </a:solidFill>
                <a:latin typeface="Helios Extended"/>
                <a:ea typeface="Helios Extended"/>
                <a:cs typeface="Helios Extended"/>
                <a:sym typeface="Helios Extended"/>
              </a:rPr>
              <a:t>Discover how real-world rovers are engineered to endure extreme conditions, avoid mission failures, and gain insight into the overall workings of space missions, including their objectives and challenges with rover simulator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483B5B"/>
        </a:solidFill>
      </p:bgPr>
    </p:bg>
    <p:spTree>
      <p:nvGrpSpPr>
        <p:cNvPr id="1" name=""/>
        <p:cNvGrpSpPr/>
        <p:nvPr/>
      </p:nvGrpSpPr>
      <p:grpSpPr>
        <a:xfrm>
          <a:off x="0" y="0"/>
          <a:ext cx="0" cy="0"/>
          <a:chOff x="0" y="0"/>
          <a:chExt cx="0" cy="0"/>
        </a:xfrm>
      </p:grpSpPr>
      <p:grpSp>
        <p:nvGrpSpPr>
          <p:cNvPr name="Group 2" id="2"/>
          <p:cNvGrpSpPr/>
          <p:nvPr/>
        </p:nvGrpSpPr>
        <p:grpSpPr>
          <a:xfrm rot="0">
            <a:off x="351066" y="2510388"/>
            <a:ext cx="17585868" cy="4491182"/>
            <a:chOff x="0" y="0"/>
            <a:chExt cx="23447824" cy="5988242"/>
          </a:xfrm>
        </p:grpSpPr>
        <p:sp>
          <p:nvSpPr>
            <p:cNvPr name="Freeform 3" id="3"/>
            <p:cNvSpPr/>
            <p:nvPr/>
          </p:nvSpPr>
          <p:spPr>
            <a:xfrm flipH="false" flipV="false" rot="0">
              <a:off x="0" y="0"/>
              <a:ext cx="11564277" cy="5988242"/>
            </a:xfrm>
            <a:custGeom>
              <a:avLst/>
              <a:gdLst/>
              <a:ahLst/>
              <a:cxnLst/>
              <a:rect r="r" b="b" t="t" l="l"/>
              <a:pathLst>
                <a:path h="5988242" w="11564277">
                  <a:moveTo>
                    <a:pt x="0" y="0"/>
                  </a:moveTo>
                  <a:lnTo>
                    <a:pt x="11564277" y="0"/>
                  </a:lnTo>
                  <a:lnTo>
                    <a:pt x="11564277" y="5988242"/>
                  </a:lnTo>
                  <a:lnTo>
                    <a:pt x="0" y="5988242"/>
                  </a:lnTo>
                  <a:lnTo>
                    <a:pt x="0" y="0"/>
                  </a:lnTo>
                  <a:close/>
                </a:path>
              </a:pathLst>
            </a:custGeom>
            <a:blipFill>
              <a:blip r:embed="rId2"/>
              <a:stretch>
                <a:fillRect l="0" t="0" r="0" b="0"/>
              </a:stretch>
            </a:blipFill>
          </p:spPr>
        </p:sp>
        <p:sp>
          <p:nvSpPr>
            <p:cNvPr name="Freeform 4" id="4"/>
            <p:cNvSpPr/>
            <p:nvPr/>
          </p:nvSpPr>
          <p:spPr>
            <a:xfrm flipH="false" flipV="false" rot="0">
              <a:off x="11904261" y="0"/>
              <a:ext cx="11543563" cy="5975758"/>
            </a:xfrm>
            <a:custGeom>
              <a:avLst/>
              <a:gdLst/>
              <a:ahLst/>
              <a:cxnLst/>
              <a:rect r="r" b="b" t="t" l="l"/>
              <a:pathLst>
                <a:path h="5975758" w="11543563">
                  <a:moveTo>
                    <a:pt x="0" y="0"/>
                  </a:moveTo>
                  <a:lnTo>
                    <a:pt x="11543563" y="0"/>
                  </a:lnTo>
                  <a:lnTo>
                    <a:pt x="11543563" y="5975758"/>
                  </a:lnTo>
                  <a:lnTo>
                    <a:pt x="0" y="5975758"/>
                  </a:lnTo>
                  <a:lnTo>
                    <a:pt x="0" y="0"/>
                  </a:lnTo>
                  <a:close/>
                </a:path>
              </a:pathLst>
            </a:custGeom>
            <a:blipFill>
              <a:blip r:embed="rId3"/>
              <a:stretch>
                <a:fillRect l="0" t="0" r="0" b="0"/>
              </a:stretch>
            </a:blipFill>
          </p:spPr>
        </p:sp>
      </p:grpSp>
      <p:sp>
        <p:nvSpPr>
          <p:cNvPr name="TextBox 5" id="5"/>
          <p:cNvSpPr txBox="true"/>
          <p:nvPr/>
        </p:nvSpPr>
        <p:spPr>
          <a:xfrm rot="0">
            <a:off x="232799" y="260637"/>
            <a:ext cx="17347171" cy="1431351"/>
          </a:xfrm>
          <a:prstGeom prst="rect">
            <a:avLst/>
          </a:prstGeom>
        </p:spPr>
        <p:txBody>
          <a:bodyPr anchor="t" rtlCol="false" tIns="0" lIns="0" bIns="0" rIns="0">
            <a:spAutoFit/>
          </a:bodyPr>
          <a:lstStyle/>
          <a:p>
            <a:pPr algn="ctr">
              <a:lnSpc>
                <a:spcPts val="5631"/>
              </a:lnSpc>
              <a:spcBef>
                <a:spcPct val="0"/>
              </a:spcBef>
            </a:pPr>
            <a:r>
              <a:rPr lang="en-US" b="true" sz="4022">
                <a:solidFill>
                  <a:srgbClr val="FFFFFF"/>
                </a:solidFill>
                <a:latin typeface="Helios Extended Bold"/>
                <a:ea typeface="Helios Extended Bold"/>
                <a:cs typeface="Helios Extended Bold"/>
                <a:sym typeface="Helios Extended Bold"/>
              </a:rPr>
              <a:t>And spread knowledge about the rich history of extraterrestrial exploration</a:t>
            </a:r>
          </a:p>
        </p:txBody>
      </p:sp>
      <p:sp>
        <p:nvSpPr>
          <p:cNvPr name="Freeform 6" id="6"/>
          <p:cNvSpPr/>
          <p:nvPr/>
        </p:nvSpPr>
        <p:spPr>
          <a:xfrm flipH="false" flipV="false" rot="0">
            <a:off x="2222541" y="1561053"/>
            <a:ext cx="1466668" cy="949334"/>
          </a:xfrm>
          <a:custGeom>
            <a:avLst/>
            <a:gdLst/>
            <a:ahLst/>
            <a:cxnLst/>
            <a:rect r="r" b="b" t="t" l="l"/>
            <a:pathLst>
              <a:path h="949334" w="1466668">
                <a:moveTo>
                  <a:pt x="0" y="0"/>
                </a:moveTo>
                <a:lnTo>
                  <a:pt x="1466668" y="0"/>
                </a:lnTo>
                <a:lnTo>
                  <a:pt x="1466668" y="949335"/>
                </a:lnTo>
                <a:lnTo>
                  <a:pt x="0" y="949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749557" y="7357202"/>
            <a:ext cx="16788885" cy="1544660"/>
          </a:xfrm>
          <a:prstGeom prst="rect">
            <a:avLst/>
          </a:prstGeom>
        </p:spPr>
        <p:txBody>
          <a:bodyPr anchor="t" rtlCol="false" tIns="0" lIns="0" bIns="0" rIns="0">
            <a:spAutoFit/>
          </a:bodyPr>
          <a:lstStyle/>
          <a:p>
            <a:pPr algn="l">
              <a:lnSpc>
                <a:spcPts val="4321"/>
              </a:lnSpc>
            </a:pPr>
            <a:r>
              <a:rPr lang="en-US" sz="3086">
                <a:solidFill>
                  <a:srgbClr val="E0D2C9"/>
                </a:solidFill>
                <a:latin typeface="Helios Extended"/>
                <a:ea typeface="Helios Extended"/>
                <a:cs typeface="Helios Extended"/>
                <a:sym typeface="Helios Extended"/>
              </a:rPr>
              <a:t>Story mode</a:t>
            </a:r>
          </a:p>
          <a:p>
            <a:pPr algn="l">
              <a:lnSpc>
                <a:spcPts val="3901"/>
              </a:lnSpc>
              <a:spcBef>
                <a:spcPct val="0"/>
              </a:spcBef>
            </a:pPr>
            <a:r>
              <a:rPr lang="en-US" sz="2786">
                <a:solidFill>
                  <a:srgbClr val="E0D2C9"/>
                </a:solidFill>
                <a:latin typeface="Helios Extended"/>
                <a:ea typeface="Helios Extended"/>
                <a:cs typeface="Helios Extended"/>
                <a:sym typeface="Helios Extended"/>
              </a:rPr>
              <a:t>Join scientists in work for International Academy of Space Sciences and take part in making history with various interesting personalities.</a:t>
            </a:r>
          </a:p>
        </p:txBody>
      </p:sp>
      <p:sp>
        <p:nvSpPr>
          <p:cNvPr name="TextBox 8" id="8"/>
          <p:cNvSpPr txBox="true"/>
          <p:nvPr/>
        </p:nvSpPr>
        <p:spPr>
          <a:xfrm rot="0">
            <a:off x="749557" y="8844712"/>
            <a:ext cx="16788885" cy="763609"/>
          </a:xfrm>
          <a:prstGeom prst="rect">
            <a:avLst/>
          </a:prstGeom>
        </p:spPr>
        <p:txBody>
          <a:bodyPr anchor="t" rtlCol="false" tIns="0" lIns="0" bIns="0" rIns="0">
            <a:spAutoFit/>
          </a:bodyPr>
          <a:lstStyle/>
          <a:p>
            <a:pPr algn="l">
              <a:lnSpc>
                <a:spcPts val="3061"/>
              </a:lnSpc>
              <a:spcBef>
                <a:spcPct val="0"/>
              </a:spcBef>
            </a:pPr>
            <a:r>
              <a:rPr lang="en-US" sz="2186">
                <a:solidFill>
                  <a:srgbClr val="FC7E0D"/>
                </a:solidFill>
                <a:latin typeface="Helios Extended"/>
                <a:ea typeface="Helios Extended"/>
                <a:cs typeface="Helios Extended"/>
                <a:sym typeface="Helios Extended"/>
              </a:rPr>
              <a:t>Immerse yourself in the history of space exploration and learn about the significant contributions of Polish scientists who have shaped our understanding of the universe with interactive visual novel.</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483B5B"/>
        </a:solidFill>
      </p:bgPr>
    </p:bg>
    <p:spTree>
      <p:nvGrpSpPr>
        <p:cNvPr id="1" name=""/>
        <p:cNvGrpSpPr/>
        <p:nvPr/>
      </p:nvGrpSpPr>
      <p:grpSpPr>
        <a:xfrm>
          <a:off x="0" y="0"/>
          <a:ext cx="0" cy="0"/>
          <a:chOff x="0" y="0"/>
          <a:chExt cx="0" cy="0"/>
        </a:xfrm>
      </p:grpSpPr>
      <p:sp>
        <p:nvSpPr>
          <p:cNvPr name="Freeform 2" id="2"/>
          <p:cNvSpPr/>
          <p:nvPr/>
        </p:nvSpPr>
        <p:spPr>
          <a:xfrm flipH="false" flipV="false" rot="0">
            <a:off x="575593" y="1393752"/>
            <a:ext cx="1827158" cy="8893248"/>
          </a:xfrm>
          <a:custGeom>
            <a:avLst/>
            <a:gdLst/>
            <a:ahLst/>
            <a:cxnLst/>
            <a:rect r="r" b="b" t="t" l="l"/>
            <a:pathLst>
              <a:path h="8893248" w="1827158">
                <a:moveTo>
                  <a:pt x="0" y="0"/>
                </a:moveTo>
                <a:lnTo>
                  <a:pt x="1827158" y="0"/>
                </a:lnTo>
                <a:lnTo>
                  <a:pt x="1827158" y="8893248"/>
                </a:lnTo>
                <a:lnTo>
                  <a:pt x="0" y="88932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559747" y="898896"/>
            <a:ext cx="9188467" cy="4244604"/>
            <a:chOff x="0" y="0"/>
            <a:chExt cx="12251290" cy="5659473"/>
          </a:xfrm>
        </p:grpSpPr>
        <p:grpSp>
          <p:nvGrpSpPr>
            <p:cNvPr name="Group 4" id="4"/>
            <p:cNvGrpSpPr/>
            <p:nvPr/>
          </p:nvGrpSpPr>
          <p:grpSpPr>
            <a:xfrm rot="0">
              <a:off x="173073" y="962700"/>
              <a:ext cx="346145" cy="346145"/>
              <a:chOff x="0" y="0"/>
              <a:chExt cx="68374" cy="68374"/>
            </a:xfrm>
          </p:grpSpPr>
          <p:sp>
            <p:nvSpPr>
              <p:cNvPr name="Freeform 5" id="5"/>
              <p:cNvSpPr/>
              <p:nvPr/>
            </p:nvSpPr>
            <p:spPr>
              <a:xfrm flipH="false" flipV="false" rot="0">
                <a:off x="0" y="0"/>
                <a:ext cx="68374" cy="68374"/>
              </a:xfrm>
              <a:custGeom>
                <a:avLst/>
                <a:gdLst/>
                <a:ahLst/>
                <a:cxnLst/>
                <a:rect r="r" b="b" t="t" l="l"/>
                <a:pathLst>
                  <a:path h="68374" w="68374">
                    <a:moveTo>
                      <a:pt x="0" y="0"/>
                    </a:moveTo>
                    <a:lnTo>
                      <a:pt x="68374" y="0"/>
                    </a:lnTo>
                    <a:lnTo>
                      <a:pt x="68374" y="68374"/>
                    </a:lnTo>
                    <a:lnTo>
                      <a:pt x="0" y="68374"/>
                    </a:lnTo>
                    <a:close/>
                  </a:path>
                </a:pathLst>
              </a:custGeom>
              <a:solidFill>
                <a:srgbClr val="F4E1D9"/>
              </a:solidFill>
            </p:spPr>
          </p:sp>
          <p:sp>
            <p:nvSpPr>
              <p:cNvPr name="TextBox 6" id="6"/>
              <p:cNvSpPr txBox="true"/>
              <p:nvPr/>
            </p:nvSpPr>
            <p:spPr>
              <a:xfrm>
                <a:off x="0" y="-47625"/>
                <a:ext cx="68374" cy="115999"/>
              </a:xfrm>
              <a:prstGeom prst="rect">
                <a:avLst/>
              </a:prstGeom>
            </p:spPr>
            <p:txBody>
              <a:bodyPr anchor="ctr" rtlCol="false" tIns="50800" lIns="50800" bIns="50800" rIns="50800"/>
              <a:lstStyle/>
              <a:p>
                <a:pPr algn="ctr">
                  <a:lnSpc>
                    <a:spcPts val="2660"/>
                  </a:lnSpc>
                </a:pPr>
              </a:p>
            </p:txBody>
          </p:sp>
        </p:grpSp>
        <p:grpSp>
          <p:nvGrpSpPr>
            <p:cNvPr name="Group 7" id="7"/>
            <p:cNvGrpSpPr/>
            <p:nvPr/>
          </p:nvGrpSpPr>
          <p:grpSpPr>
            <a:xfrm rot="0">
              <a:off x="2756035" y="2507220"/>
              <a:ext cx="346145" cy="346145"/>
              <a:chOff x="0" y="0"/>
              <a:chExt cx="68374" cy="68374"/>
            </a:xfrm>
          </p:grpSpPr>
          <p:sp>
            <p:nvSpPr>
              <p:cNvPr name="Freeform 8" id="8"/>
              <p:cNvSpPr/>
              <p:nvPr/>
            </p:nvSpPr>
            <p:spPr>
              <a:xfrm flipH="false" flipV="false" rot="0">
                <a:off x="0" y="0"/>
                <a:ext cx="68374" cy="68374"/>
              </a:xfrm>
              <a:custGeom>
                <a:avLst/>
                <a:gdLst/>
                <a:ahLst/>
                <a:cxnLst/>
                <a:rect r="r" b="b" t="t" l="l"/>
                <a:pathLst>
                  <a:path h="68374" w="68374">
                    <a:moveTo>
                      <a:pt x="0" y="0"/>
                    </a:moveTo>
                    <a:lnTo>
                      <a:pt x="68374" y="0"/>
                    </a:lnTo>
                    <a:lnTo>
                      <a:pt x="68374" y="68374"/>
                    </a:lnTo>
                    <a:lnTo>
                      <a:pt x="0" y="68374"/>
                    </a:lnTo>
                    <a:close/>
                  </a:path>
                </a:pathLst>
              </a:custGeom>
              <a:solidFill>
                <a:srgbClr val="F4E1D9"/>
              </a:solidFill>
            </p:spPr>
          </p:sp>
          <p:sp>
            <p:nvSpPr>
              <p:cNvPr name="TextBox 9" id="9"/>
              <p:cNvSpPr txBox="true"/>
              <p:nvPr/>
            </p:nvSpPr>
            <p:spPr>
              <a:xfrm>
                <a:off x="0" y="-47625"/>
                <a:ext cx="68374" cy="115999"/>
              </a:xfrm>
              <a:prstGeom prst="rect">
                <a:avLst/>
              </a:prstGeom>
            </p:spPr>
            <p:txBody>
              <a:bodyPr anchor="ctr" rtlCol="false" tIns="50800" lIns="50800" bIns="50800" rIns="50800"/>
              <a:lstStyle/>
              <a:p>
                <a:pPr algn="ctr">
                  <a:lnSpc>
                    <a:spcPts val="2660"/>
                  </a:lnSpc>
                </a:pPr>
              </a:p>
            </p:txBody>
          </p:sp>
        </p:grpSp>
        <p:grpSp>
          <p:nvGrpSpPr>
            <p:cNvPr name="Group 10" id="10"/>
            <p:cNvGrpSpPr/>
            <p:nvPr/>
          </p:nvGrpSpPr>
          <p:grpSpPr>
            <a:xfrm rot="0">
              <a:off x="0" y="5313327"/>
              <a:ext cx="346145" cy="346145"/>
              <a:chOff x="0" y="0"/>
              <a:chExt cx="68374" cy="68374"/>
            </a:xfrm>
          </p:grpSpPr>
          <p:sp>
            <p:nvSpPr>
              <p:cNvPr name="Freeform 11" id="11"/>
              <p:cNvSpPr/>
              <p:nvPr/>
            </p:nvSpPr>
            <p:spPr>
              <a:xfrm flipH="false" flipV="false" rot="0">
                <a:off x="0" y="0"/>
                <a:ext cx="68374" cy="68374"/>
              </a:xfrm>
              <a:custGeom>
                <a:avLst/>
                <a:gdLst/>
                <a:ahLst/>
                <a:cxnLst/>
                <a:rect r="r" b="b" t="t" l="l"/>
                <a:pathLst>
                  <a:path h="68374" w="68374">
                    <a:moveTo>
                      <a:pt x="0" y="0"/>
                    </a:moveTo>
                    <a:lnTo>
                      <a:pt x="68374" y="0"/>
                    </a:lnTo>
                    <a:lnTo>
                      <a:pt x="68374" y="68374"/>
                    </a:lnTo>
                    <a:lnTo>
                      <a:pt x="0" y="68374"/>
                    </a:lnTo>
                    <a:close/>
                  </a:path>
                </a:pathLst>
              </a:custGeom>
              <a:solidFill>
                <a:srgbClr val="F4E1D9"/>
              </a:solidFill>
            </p:spPr>
          </p:sp>
          <p:sp>
            <p:nvSpPr>
              <p:cNvPr name="TextBox 12" id="12"/>
              <p:cNvSpPr txBox="true"/>
              <p:nvPr/>
            </p:nvSpPr>
            <p:spPr>
              <a:xfrm>
                <a:off x="0" y="-47625"/>
                <a:ext cx="68374" cy="115999"/>
              </a:xfrm>
              <a:prstGeom prst="rect">
                <a:avLst/>
              </a:prstGeom>
            </p:spPr>
            <p:txBody>
              <a:bodyPr anchor="ctr" rtlCol="false" tIns="50800" lIns="50800" bIns="50800" rIns="50800"/>
              <a:lstStyle/>
              <a:p>
                <a:pPr algn="ctr">
                  <a:lnSpc>
                    <a:spcPts val="2660"/>
                  </a:lnSpc>
                </a:pPr>
              </a:p>
            </p:txBody>
          </p:sp>
        </p:grpSp>
        <p:grpSp>
          <p:nvGrpSpPr>
            <p:cNvPr name="Group 13" id="13"/>
            <p:cNvGrpSpPr/>
            <p:nvPr/>
          </p:nvGrpSpPr>
          <p:grpSpPr>
            <a:xfrm rot="0">
              <a:off x="4779004" y="0"/>
              <a:ext cx="346145" cy="346145"/>
              <a:chOff x="0" y="0"/>
              <a:chExt cx="68374" cy="68374"/>
            </a:xfrm>
          </p:grpSpPr>
          <p:sp>
            <p:nvSpPr>
              <p:cNvPr name="Freeform 14" id="14"/>
              <p:cNvSpPr/>
              <p:nvPr/>
            </p:nvSpPr>
            <p:spPr>
              <a:xfrm flipH="false" flipV="false" rot="0">
                <a:off x="0" y="0"/>
                <a:ext cx="68374" cy="68374"/>
              </a:xfrm>
              <a:custGeom>
                <a:avLst/>
                <a:gdLst/>
                <a:ahLst/>
                <a:cxnLst/>
                <a:rect r="r" b="b" t="t" l="l"/>
                <a:pathLst>
                  <a:path h="68374" w="68374">
                    <a:moveTo>
                      <a:pt x="0" y="0"/>
                    </a:moveTo>
                    <a:lnTo>
                      <a:pt x="68374" y="0"/>
                    </a:lnTo>
                    <a:lnTo>
                      <a:pt x="68374" y="68374"/>
                    </a:lnTo>
                    <a:lnTo>
                      <a:pt x="0" y="68374"/>
                    </a:lnTo>
                    <a:close/>
                  </a:path>
                </a:pathLst>
              </a:custGeom>
              <a:solidFill>
                <a:srgbClr val="F4E1D9"/>
              </a:solidFill>
            </p:spPr>
          </p:sp>
          <p:sp>
            <p:nvSpPr>
              <p:cNvPr name="TextBox 15" id="15"/>
              <p:cNvSpPr txBox="true"/>
              <p:nvPr/>
            </p:nvSpPr>
            <p:spPr>
              <a:xfrm>
                <a:off x="0" y="-47625"/>
                <a:ext cx="68374" cy="115999"/>
              </a:xfrm>
              <a:prstGeom prst="rect">
                <a:avLst/>
              </a:prstGeom>
            </p:spPr>
            <p:txBody>
              <a:bodyPr anchor="ctr" rtlCol="false" tIns="50800" lIns="50800" bIns="50800" rIns="50800"/>
              <a:lstStyle/>
              <a:p>
                <a:pPr algn="ctr">
                  <a:lnSpc>
                    <a:spcPts val="2660"/>
                  </a:lnSpc>
                </a:pPr>
              </a:p>
            </p:txBody>
          </p:sp>
        </p:grpSp>
        <p:grpSp>
          <p:nvGrpSpPr>
            <p:cNvPr name="Group 16" id="16"/>
            <p:cNvGrpSpPr/>
            <p:nvPr/>
          </p:nvGrpSpPr>
          <p:grpSpPr>
            <a:xfrm rot="0">
              <a:off x="6799477" y="2161075"/>
              <a:ext cx="346145" cy="346145"/>
              <a:chOff x="0" y="0"/>
              <a:chExt cx="68374" cy="68374"/>
            </a:xfrm>
          </p:grpSpPr>
          <p:sp>
            <p:nvSpPr>
              <p:cNvPr name="Freeform 17" id="17"/>
              <p:cNvSpPr/>
              <p:nvPr/>
            </p:nvSpPr>
            <p:spPr>
              <a:xfrm flipH="false" flipV="false" rot="0">
                <a:off x="0" y="0"/>
                <a:ext cx="68374" cy="68374"/>
              </a:xfrm>
              <a:custGeom>
                <a:avLst/>
                <a:gdLst/>
                <a:ahLst/>
                <a:cxnLst/>
                <a:rect r="r" b="b" t="t" l="l"/>
                <a:pathLst>
                  <a:path h="68374" w="68374">
                    <a:moveTo>
                      <a:pt x="0" y="0"/>
                    </a:moveTo>
                    <a:lnTo>
                      <a:pt x="68374" y="0"/>
                    </a:lnTo>
                    <a:lnTo>
                      <a:pt x="68374" y="68374"/>
                    </a:lnTo>
                    <a:lnTo>
                      <a:pt x="0" y="68374"/>
                    </a:lnTo>
                    <a:close/>
                  </a:path>
                </a:pathLst>
              </a:custGeom>
              <a:solidFill>
                <a:srgbClr val="F4E1D9"/>
              </a:solidFill>
            </p:spPr>
          </p:sp>
          <p:sp>
            <p:nvSpPr>
              <p:cNvPr name="TextBox 18" id="18"/>
              <p:cNvSpPr txBox="true"/>
              <p:nvPr/>
            </p:nvSpPr>
            <p:spPr>
              <a:xfrm>
                <a:off x="0" y="-47625"/>
                <a:ext cx="68374" cy="115999"/>
              </a:xfrm>
              <a:prstGeom prst="rect">
                <a:avLst/>
              </a:prstGeom>
            </p:spPr>
            <p:txBody>
              <a:bodyPr anchor="ctr" rtlCol="false" tIns="50800" lIns="50800" bIns="50800" rIns="50800"/>
              <a:lstStyle/>
              <a:p>
                <a:pPr algn="ctr">
                  <a:lnSpc>
                    <a:spcPts val="2660"/>
                  </a:lnSpc>
                </a:pPr>
              </a:p>
            </p:txBody>
          </p:sp>
        </p:grpSp>
        <p:grpSp>
          <p:nvGrpSpPr>
            <p:cNvPr name="Group 19" id="19"/>
            <p:cNvGrpSpPr/>
            <p:nvPr/>
          </p:nvGrpSpPr>
          <p:grpSpPr>
            <a:xfrm rot="0">
              <a:off x="7145622" y="2853366"/>
              <a:ext cx="346145" cy="346145"/>
              <a:chOff x="0" y="0"/>
              <a:chExt cx="68374" cy="68374"/>
            </a:xfrm>
          </p:grpSpPr>
          <p:sp>
            <p:nvSpPr>
              <p:cNvPr name="Freeform 20" id="20"/>
              <p:cNvSpPr/>
              <p:nvPr/>
            </p:nvSpPr>
            <p:spPr>
              <a:xfrm flipH="false" flipV="false" rot="0">
                <a:off x="0" y="0"/>
                <a:ext cx="68374" cy="68374"/>
              </a:xfrm>
              <a:custGeom>
                <a:avLst/>
                <a:gdLst/>
                <a:ahLst/>
                <a:cxnLst/>
                <a:rect r="r" b="b" t="t" l="l"/>
                <a:pathLst>
                  <a:path h="68374" w="68374">
                    <a:moveTo>
                      <a:pt x="0" y="0"/>
                    </a:moveTo>
                    <a:lnTo>
                      <a:pt x="68374" y="0"/>
                    </a:lnTo>
                    <a:lnTo>
                      <a:pt x="68374" y="68374"/>
                    </a:lnTo>
                    <a:lnTo>
                      <a:pt x="0" y="68374"/>
                    </a:lnTo>
                    <a:close/>
                  </a:path>
                </a:pathLst>
              </a:custGeom>
              <a:solidFill>
                <a:srgbClr val="F4E1D9"/>
              </a:solidFill>
            </p:spPr>
          </p:sp>
          <p:sp>
            <p:nvSpPr>
              <p:cNvPr name="TextBox 21" id="21"/>
              <p:cNvSpPr txBox="true"/>
              <p:nvPr/>
            </p:nvSpPr>
            <p:spPr>
              <a:xfrm>
                <a:off x="0" y="-47625"/>
                <a:ext cx="68374" cy="115999"/>
              </a:xfrm>
              <a:prstGeom prst="rect">
                <a:avLst/>
              </a:prstGeom>
            </p:spPr>
            <p:txBody>
              <a:bodyPr anchor="ctr" rtlCol="false" tIns="50800" lIns="50800" bIns="50800" rIns="50800"/>
              <a:lstStyle/>
              <a:p>
                <a:pPr algn="ctr">
                  <a:lnSpc>
                    <a:spcPts val="2660"/>
                  </a:lnSpc>
                </a:pPr>
              </a:p>
            </p:txBody>
          </p:sp>
        </p:grpSp>
        <p:grpSp>
          <p:nvGrpSpPr>
            <p:cNvPr name="Group 22" id="22"/>
            <p:cNvGrpSpPr/>
            <p:nvPr/>
          </p:nvGrpSpPr>
          <p:grpSpPr>
            <a:xfrm rot="0">
              <a:off x="11905145" y="789627"/>
              <a:ext cx="346145" cy="346145"/>
              <a:chOff x="0" y="0"/>
              <a:chExt cx="68374" cy="68374"/>
            </a:xfrm>
          </p:grpSpPr>
          <p:sp>
            <p:nvSpPr>
              <p:cNvPr name="Freeform 23" id="23"/>
              <p:cNvSpPr/>
              <p:nvPr/>
            </p:nvSpPr>
            <p:spPr>
              <a:xfrm flipH="false" flipV="false" rot="0">
                <a:off x="0" y="0"/>
                <a:ext cx="68374" cy="68374"/>
              </a:xfrm>
              <a:custGeom>
                <a:avLst/>
                <a:gdLst/>
                <a:ahLst/>
                <a:cxnLst/>
                <a:rect r="r" b="b" t="t" l="l"/>
                <a:pathLst>
                  <a:path h="68374" w="68374">
                    <a:moveTo>
                      <a:pt x="0" y="0"/>
                    </a:moveTo>
                    <a:lnTo>
                      <a:pt x="68374" y="0"/>
                    </a:lnTo>
                    <a:lnTo>
                      <a:pt x="68374" y="68374"/>
                    </a:lnTo>
                    <a:lnTo>
                      <a:pt x="0" y="68374"/>
                    </a:lnTo>
                    <a:close/>
                  </a:path>
                </a:pathLst>
              </a:custGeom>
              <a:solidFill>
                <a:srgbClr val="F4E1D9"/>
              </a:solidFill>
            </p:spPr>
          </p:sp>
          <p:sp>
            <p:nvSpPr>
              <p:cNvPr name="TextBox 24" id="24"/>
              <p:cNvSpPr txBox="true"/>
              <p:nvPr/>
            </p:nvSpPr>
            <p:spPr>
              <a:xfrm>
                <a:off x="0" y="-47625"/>
                <a:ext cx="68374" cy="115999"/>
              </a:xfrm>
              <a:prstGeom prst="rect">
                <a:avLst/>
              </a:prstGeom>
            </p:spPr>
            <p:txBody>
              <a:bodyPr anchor="ctr" rtlCol="false" tIns="50800" lIns="50800" bIns="50800" rIns="50800"/>
              <a:lstStyle/>
              <a:p>
                <a:pPr algn="ctr">
                  <a:lnSpc>
                    <a:spcPts val="2660"/>
                  </a:lnSpc>
                </a:pPr>
              </a:p>
            </p:txBody>
          </p:sp>
        </p:grpSp>
      </p:grpSp>
      <p:sp>
        <p:nvSpPr>
          <p:cNvPr name="Freeform 25" id="25"/>
          <p:cNvSpPr/>
          <p:nvPr/>
        </p:nvSpPr>
        <p:spPr>
          <a:xfrm flipH="false" flipV="false" rot="0">
            <a:off x="11198056" y="3021198"/>
            <a:ext cx="5088339" cy="5088339"/>
          </a:xfrm>
          <a:custGeom>
            <a:avLst/>
            <a:gdLst/>
            <a:ahLst/>
            <a:cxnLst/>
            <a:rect r="r" b="b" t="t" l="l"/>
            <a:pathLst>
              <a:path h="5088339" w="5088339">
                <a:moveTo>
                  <a:pt x="0" y="0"/>
                </a:moveTo>
                <a:lnTo>
                  <a:pt x="5088339" y="0"/>
                </a:lnTo>
                <a:lnTo>
                  <a:pt x="5088339" y="5088339"/>
                </a:lnTo>
                <a:lnTo>
                  <a:pt x="0" y="50883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6" id="26"/>
          <p:cNvSpPr txBox="true"/>
          <p:nvPr/>
        </p:nvSpPr>
        <p:spPr>
          <a:xfrm rot="0">
            <a:off x="2402751" y="7294755"/>
            <a:ext cx="15433169" cy="2631541"/>
          </a:xfrm>
          <a:prstGeom prst="rect">
            <a:avLst/>
          </a:prstGeom>
        </p:spPr>
        <p:txBody>
          <a:bodyPr anchor="t" rtlCol="false" tIns="0" lIns="0" bIns="0" rIns="0">
            <a:spAutoFit/>
          </a:bodyPr>
          <a:lstStyle/>
          <a:p>
            <a:pPr algn="r">
              <a:lnSpc>
                <a:spcPts val="6932"/>
              </a:lnSpc>
            </a:pPr>
            <a:r>
              <a:rPr lang="en-US" sz="4951" b="true">
                <a:solidFill>
                  <a:srgbClr val="FC7E0D"/>
                </a:solidFill>
                <a:latin typeface="Helios Extended Bold"/>
                <a:ea typeface="Helios Extended Bold"/>
                <a:cs typeface="Helios Extended Bold"/>
                <a:sym typeface="Helios Extended Bold"/>
              </a:rPr>
              <a:t>Play</a:t>
            </a:r>
          </a:p>
          <a:p>
            <a:pPr algn="r">
              <a:lnSpc>
                <a:spcPts val="6932"/>
              </a:lnSpc>
            </a:pPr>
            <a:r>
              <a:rPr lang="en-US" sz="4951" b="true">
                <a:solidFill>
                  <a:srgbClr val="FC7E0D"/>
                </a:solidFill>
                <a:latin typeface="Helios Extended Bold"/>
                <a:ea typeface="Helios Extended Bold"/>
                <a:cs typeface="Helios Extended Bold"/>
                <a:sym typeface="Helios Extended Bold"/>
              </a:rPr>
              <a:t>Learn </a:t>
            </a:r>
          </a:p>
          <a:p>
            <a:pPr algn="r">
              <a:lnSpc>
                <a:spcPts val="6932"/>
              </a:lnSpc>
            </a:pPr>
            <a:r>
              <a:rPr lang="en-US" sz="4951" b="true">
                <a:solidFill>
                  <a:srgbClr val="FC7E0D"/>
                </a:solidFill>
                <a:latin typeface="Helios Extended Bold"/>
                <a:ea typeface="Helios Extended Bold"/>
                <a:cs typeface="Helios Extended Bold"/>
                <a:sym typeface="Helios Extended Bold"/>
              </a:rPr>
              <a:t>Share your knowledge with others!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483B5B"/>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448160" y="765733"/>
            <a:ext cx="7847938" cy="10156155"/>
          </a:xfrm>
          <a:custGeom>
            <a:avLst/>
            <a:gdLst/>
            <a:ahLst/>
            <a:cxnLst/>
            <a:rect r="r" b="b" t="t" l="l"/>
            <a:pathLst>
              <a:path h="10156155" w="7847938">
                <a:moveTo>
                  <a:pt x="0" y="0"/>
                </a:moveTo>
                <a:lnTo>
                  <a:pt x="7847938" y="0"/>
                </a:lnTo>
                <a:lnTo>
                  <a:pt x="7847938" y="10156155"/>
                </a:lnTo>
                <a:lnTo>
                  <a:pt x="0" y="101561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12125" y="2585712"/>
            <a:ext cx="6516196" cy="6516196"/>
          </a:xfrm>
          <a:custGeom>
            <a:avLst/>
            <a:gdLst/>
            <a:ahLst/>
            <a:cxnLst/>
            <a:rect r="r" b="b" t="t" l="l"/>
            <a:pathLst>
              <a:path h="6516196" w="6516196">
                <a:moveTo>
                  <a:pt x="0" y="0"/>
                </a:moveTo>
                <a:lnTo>
                  <a:pt x="6516197" y="0"/>
                </a:lnTo>
                <a:lnTo>
                  <a:pt x="6516197" y="6516196"/>
                </a:lnTo>
                <a:lnTo>
                  <a:pt x="0" y="65161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917785" y="573367"/>
            <a:ext cx="7769511" cy="2754645"/>
          </a:xfrm>
          <a:custGeom>
            <a:avLst/>
            <a:gdLst/>
            <a:ahLst/>
            <a:cxnLst/>
            <a:rect r="r" b="b" t="t" l="l"/>
            <a:pathLst>
              <a:path h="2754645" w="7769511">
                <a:moveTo>
                  <a:pt x="0" y="0"/>
                </a:moveTo>
                <a:lnTo>
                  <a:pt x="7769511" y="0"/>
                </a:lnTo>
                <a:lnTo>
                  <a:pt x="7769511" y="2754644"/>
                </a:lnTo>
                <a:lnTo>
                  <a:pt x="0" y="2754644"/>
                </a:lnTo>
                <a:lnTo>
                  <a:pt x="0" y="0"/>
                </a:lnTo>
                <a:close/>
              </a:path>
            </a:pathLst>
          </a:custGeom>
          <a:blipFill>
            <a:blip r:embed="rId6"/>
            <a:stretch>
              <a:fillRect l="0" t="0" r="0" b="0"/>
            </a:stretch>
          </a:blipFill>
        </p:spPr>
      </p:sp>
      <p:sp>
        <p:nvSpPr>
          <p:cNvPr name="TextBox 5" id="5"/>
          <p:cNvSpPr txBox="true"/>
          <p:nvPr/>
        </p:nvSpPr>
        <p:spPr>
          <a:xfrm rot="0">
            <a:off x="11729870" y="4648526"/>
            <a:ext cx="2072671" cy="494974"/>
          </a:xfrm>
          <a:prstGeom prst="rect">
            <a:avLst/>
          </a:prstGeom>
        </p:spPr>
        <p:txBody>
          <a:bodyPr anchor="t" rtlCol="false" tIns="0" lIns="0" bIns="0" rIns="0">
            <a:spAutoFit/>
          </a:bodyPr>
          <a:lstStyle/>
          <a:p>
            <a:pPr algn="ctr">
              <a:lnSpc>
                <a:spcPts val="3850"/>
              </a:lnSpc>
            </a:pPr>
            <a:r>
              <a:rPr lang="en-US" sz="2750">
                <a:solidFill>
                  <a:srgbClr val="FC7E0D"/>
                </a:solidFill>
                <a:latin typeface="Helios Extended"/>
                <a:ea typeface="Helios Extended"/>
                <a:cs typeface="Helios Extended"/>
                <a:sym typeface="Helios Extended"/>
              </a:rPr>
              <a:t>Created by</a:t>
            </a:r>
          </a:p>
        </p:txBody>
      </p:sp>
      <p:sp>
        <p:nvSpPr>
          <p:cNvPr name="TextBox 6" id="6"/>
          <p:cNvSpPr txBox="true"/>
          <p:nvPr/>
        </p:nvSpPr>
        <p:spPr>
          <a:xfrm rot="0">
            <a:off x="10285787" y="5048250"/>
            <a:ext cx="4960837" cy="887095"/>
          </a:xfrm>
          <a:prstGeom prst="rect">
            <a:avLst/>
          </a:prstGeom>
        </p:spPr>
        <p:txBody>
          <a:bodyPr anchor="t" rtlCol="false" tIns="0" lIns="0" bIns="0" rIns="0">
            <a:spAutoFit/>
          </a:bodyPr>
          <a:lstStyle/>
          <a:p>
            <a:pPr algn="ctr">
              <a:lnSpc>
                <a:spcPts val="7279"/>
              </a:lnSpc>
            </a:pPr>
            <a:r>
              <a:rPr lang="en-US" sz="5199" b="true">
                <a:solidFill>
                  <a:srgbClr val="F4E1D9"/>
                </a:solidFill>
                <a:latin typeface="Open Sans Bold"/>
                <a:ea typeface="Open Sans Bold"/>
                <a:cs typeface="Open Sans Bold"/>
                <a:sym typeface="Open Sans Bold"/>
              </a:rPr>
              <a:t>Team “Pirx”</a:t>
            </a:r>
          </a:p>
        </p:txBody>
      </p:sp>
      <p:sp>
        <p:nvSpPr>
          <p:cNvPr name="TextBox 7" id="7"/>
          <p:cNvSpPr txBox="true"/>
          <p:nvPr/>
        </p:nvSpPr>
        <p:spPr>
          <a:xfrm rot="0">
            <a:off x="9144000" y="7659370"/>
            <a:ext cx="7835891" cy="611847"/>
          </a:xfrm>
          <a:prstGeom prst="rect">
            <a:avLst/>
          </a:prstGeom>
        </p:spPr>
        <p:txBody>
          <a:bodyPr anchor="t" rtlCol="false" tIns="0" lIns="0" bIns="0" rIns="0">
            <a:spAutoFit/>
          </a:bodyPr>
          <a:lstStyle/>
          <a:p>
            <a:pPr algn="ctr">
              <a:lnSpc>
                <a:spcPts val="4749"/>
              </a:lnSpc>
            </a:pPr>
            <a:r>
              <a:rPr lang="en-US" sz="3392">
                <a:solidFill>
                  <a:srgbClr val="FC7E0D"/>
                </a:solidFill>
                <a:latin typeface="Helios Extended"/>
                <a:ea typeface="Helios Extended"/>
                <a:cs typeface="Helios Extended"/>
                <a:sym typeface="Helios Extended"/>
              </a:rPr>
              <a:t>May the Earth be a sphere to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DAGSyTjBWOY</dc:identifier>
  <dcterms:modified xsi:type="dcterms:W3CDTF">2011-08-01T06:04:30Z</dcterms:modified>
  <cp:revision>1</cp:revision>
  <dc:title>Tekst akapitu</dc:title>
</cp:coreProperties>
</file>